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73" r:id="rId6"/>
    <p:sldId id="268" r:id="rId7"/>
    <p:sldId id="267" r:id="rId8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=""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8" roundtripDataSignature="AMtx7mjo2JpmzejRwAypx1pHziEv9dyu8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-210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FC9AE-31B2-48C8-8D37-128C700846DB}" type="datetimeFigureOut">
              <a:rPr lang="en-IN" smtClean="0"/>
              <a:pPr/>
              <a:t>29-03-2023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FE5B9-A785-461C-819A-BD6B36F32FA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36521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27527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3464728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2242054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4223289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2452794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2452794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2452794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155666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6178D70B-1826-4B05-BB3C-877E41F0034E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body" idx="1"/>
          </p:nvPr>
        </p:nvSpPr>
        <p:spPr>
          <a:xfrm rot="5400000">
            <a:off x="5924550" y="-3181350"/>
            <a:ext cx="7048500" cy="166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EBD57B10-C955-48FF-9178-09FD24E19004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3BC76C97-2415-42CE-943E-4D2005649701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84" name="Google Shape;84;p24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85" name="Google Shape;85;p2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81E034AD-916A-46C0-82DA-FE1A2660D2C6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lvl="1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lvl="2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lvl="3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lvl="4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lvl="5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lvl="6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lvl="7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lvl="8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 / 12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body" idx="1"/>
          </p:nvPr>
        </p:nvSpPr>
        <p:spPr>
          <a:xfrm>
            <a:off x="1143000" y="1600200"/>
            <a:ext cx="16611600" cy="704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AA4BF5F-50CA-4CB7-B1D0-649F9EC530A7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lvl="1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lvl="2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lvl="3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lvl="4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lvl="5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lvl="6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lvl="7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lvl="8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 / 12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CDF680F8-ABF9-4F1F-9D0F-2B853DB8A40B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8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F7A57B83-B42F-48F9-B440-97CFDB6FD721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9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5E205E00-D51D-4D8F-947E-5591ABB57F69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0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888247DC-EE44-4382-9299-03B22B7D4330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2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5F5C5B9-F364-4975-8089-DCB1F4C0E318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196A5C6F-C9BC-4D52-A170-CC58AB57F4C7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1143000" y="1600200"/>
            <a:ext cx="16611600" cy="704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FEA911FD-30E2-45A0-A3E2-A348DE193BC7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 / 12</a:t>
            </a:r>
            <a:endParaRPr/>
          </a:p>
        </p:txBody>
      </p:sp>
      <p:pic>
        <p:nvPicPr>
          <p:cNvPr id="15" name="Google Shape;15;p1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74002" y="406400"/>
            <a:ext cx="1596097" cy="9332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6264" y="274124"/>
            <a:ext cx="1324411" cy="1255542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3"/>
          <p:cNvSpPr/>
          <p:nvPr/>
        </p:nvSpPr>
        <p:spPr>
          <a:xfrm>
            <a:off x="1995054" y="0"/>
            <a:ext cx="13620083" cy="10287000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>
              <a:alpha val="80000"/>
            </a:srgbClr>
          </a:solidFill>
        </p:spPr>
      </p:sp>
      <p:sp>
        <p:nvSpPr>
          <p:cNvPr id="91" name="Google Shape;91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"/>
          <p:cNvSpPr/>
          <p:nvPr/>
        </p:nvSpPr>
        <p:spPr>
          <a:xfrm>
            <a:off x="1763845" y="326627"/>
            <a:ext cx="14120038" cy="4739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400" b="1" dirty="0" err="1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Dr.</a:t>
            </a:r>
            <a:r>
              <a:rPr lang="en-IN" sz="3400" b="1" dirty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 SNS RAJALAKSHMI COLLEGE OF ARTS &amp; SCIENCE (Autonomous)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800" b="1" dirty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Coimbatore -641049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IN" sz="2800" b="1" dirty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Accredited by NAAC(Cycle–III) with ‘A+’ Grade</a:t>
            </a:r>
            <a:endParaRPr dirty="0"/>
          </a:p>
          <a:p>
            <a:pPr lvl="0" algn="ctr"/>
            <a:r>
              <a:rPr lang="en-US" sz="24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(Recognized by UGC,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Approved by AICTE, New Delhi and </a:t>
            </a:r>
            <a:r>
              <a:rPr lang="en-US" sz="24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</a:p>
          <a:p>
            <a:pPr lvl="0" algn="ctr"/>
            <a:r>
              <a:rPr lang="en-US" sz="24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Affiliated to Bharathiar University, Coimbatore) </a:t>
            </a:r>
          </a:p>
          <a:p>
            <a:pPr lvl="0" algn="ctr"/>
            <a:endParaRPr lang="en-US" sz="24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algn="ctr"/>
            <a:endParaRPr lang="en-US" sz="2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algn="ctr"/>
            <a:r>
              <a:rPr lang="en-US" sz="3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DEPARTMENT OF </a:t>
            </a: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GRAPHIC AND CREATIVE DESIGN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2146851" y="4798944"/>
            <a:ext cx="12563061" cy="4339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algn="ctr"/>
            <a:r>
              <a:rPr lang="en-US" sz="3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COURSE NAME : </a:t>
            </a: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OPERATING SYSTEM  (21UCU404)</a:t>
            </a:r>
            <a:endParaRPr sz="36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YEAR /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II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SEMESTER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algn="ctr"/>
            <a:r>
              <a:rPr lang="en-US" sz="3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Unit </a:t>
            </a:r>
            <a:r>
              <a:rPr lang="en-US" sz="36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V</a:t>
            </a:r>
            <a:r>
              <a:rPr lang="en-US" sz="36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- Storage management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36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algn="ctr"/>
            <a:r>
              <a:rPr lang="en-US" sz="3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Topic </a:t>
            </a:r>
            <a:r>
              <a:rPr lang="en-US" sz="36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 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: </a:t>
            </a:r>
            <a:r>
              <a:rPr lang="en-US" sz="36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Disk Structure</a:t>
            </a:r>
            <a:endParaRPr sz="36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"/>
          <p:cNvSpPr/>
          <p:nvPr/>
        </p:nvSpPr>
        <p:spPr>
          <a:xfrm>
            <a:off x="0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00" name="Google Shape;100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"/>
          <p:cNvSpPr/>
          <p:nvPr/>
        </p:nvSpPr>
        <p:spPr>
          <a:xfrm>
            <a:off x="3429000" y="647700"/>
            <a:ext cx="11887200" cy="784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45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What is Hard Disk </a:t>
            </a:r>
            <a:r>
              <a:rPr lang="en-US" sz="45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?</a:t>
            </a:r>
            <a:endParaRPr lang="en-US" sz="4500" b="1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1066799" y="1714500"/>
            <a:ext cx="10620895" cy="558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Hard </a:t>
            </a: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Disk is a secondary storage device. </a:t>
            </a:r>
            <a:endParaRPr lang="en-US" sz="3400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It </a:t>
            </a: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is a type of electro mechanical device. </a:t>
            </a:r>
            <a:endParaRPr lang="en-US" sz="3400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 </a:t>
            </a: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hard disk stores and retrieves digital data using magnetic storage. </a:t>
            </a:r>
            <a:endParaRPr lang="en-US" sz="3400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Disk </a:t>
            </a: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is rigid rapidly rotating platters coated with magnetic material.</a:t>
            </a:r>
          </a:p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Hard Disk Pack consist of more than one disk.</a:t>
            </a:r>
          </a:p>
        </p:txBody>
      </p:sp>
      <p:pic>
        <p:nvPicPr>
          <p:cNvPr id="23554" name="Picture 2" descr="https://upload.wikimedia.org/wikipedia/commons/thumb/f/f8/Laptop-hard-drive-exposed.jpg/220px-Laptop-hard-drive-expos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76767" y="2995352"/>
            <a:ext cx="6135913" cy="46856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"/>
          <p:cNvSpPr/>
          <p:nvPr/>
        </p:nvSpPr>
        <p:spPr>
          <a:xfrm>
            <a:off x="7395793" y="9594499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12" name="Google Shape;112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3"/>
          <p:cNvSpPr txBox="1"/>
          <p:nvPr/>
        </p:nvSpPr>
        <p:spPr>
          <a:xfrm>
            <a:off x="1346662" y="1544856"/>
            <a:ext cx="9825643" cy="7881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Data </a:t>
            </a: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is stored in Disk in form of </a:t>
            </a:r>
            <a:r>
              <a:rPr lang="en-US" sz="35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tracks and sectors</a:t>
            </a: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.</a:t>
            </a:r>
          </a:p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Disk surface is divided in to </a:t>
            </a:r>
            <a:r>
              <a:rPr lang="en-US" sz="35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tracks.</a:t>
            </a:r>
          </a:p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Track is further dived in to </a:t>
            </a:r>
            <a:r>
              <a:rPr lang="en-US" sz="35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sectors.</a:t>
            </a:r>
          </a:p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Sector is the </a:t>
            </a:r>
            <a:r>
              <a:rPr lang="en-US" sz="35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addressable unit </a:t>
            </a: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 disk.</a:t>
            </a:r>
          </a:p>
        </p:txBody>
      </p:sp>
      <p:sp>
        <p:nvSpPr>
          <p:cNvPr id="115" name="Google Shape;115;p3"/>
          <p:cNvSpPr txBox="1"/>
          <p:nvPr/>
        </p:nvSpPr>
        <p:spPr>
          <a:xfrm>
            <a:off x="2166731" y="333022"/>
            <a:ext cx="1356360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3825"/>
            </a:pPr>
            <a:r>
              <a:rPr lang="en-US" sz="3825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825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How Data is Stored in a Hard Disk ?</a:t>
            </a:r>
            <a:endParaRPr lang="en-US" sz="4800" b="1" dirty="0" smtClean="0"/>
          </a:p>
        </p:txBody>
      </p:sp>
      <p:pic>
        <p:nvPicPr>
          <p:cNvPr id="21506" name="Picture 2" descr="Basic disk storage concept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32332" y="3289703"/>
            <a:ext cx="7537162" cy="56215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3"/>
          <p:cNvSpPr/>
          <p:nvPr/>
        </p:nvSpPr>
        <p:spPr>
          <a:xfrm>
            <a:off x="0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24" name="Google Shape;124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4"/>
          <p:cNvSpPr txBox="1"/>
          <p:nvPr/>
        </p:nvSpPr>
        <p:spPr>
          <a:xfrm>
            <a:off x="1440873" y="488373"/>
            <a:ext cx="1295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ctr">
              <a:buClr>
                <a:schemeClr val="dk1"/>
              </a:buClr>
              <a:buSzPts val="4500"/>
            </a:pPr>
            <a:r>
              <a:rPr lang="en-US" sz="45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Disk Structure in OS</a:t>
            </a:r>
          </a:p>
        </p:txBody>
      </p:sp>
      <p:sp>
        <p:nvSpPr>
          <p:cNvPr id="7" name="Google Shape;113;p3"/>
          <p:cNvSpPr txBox="1"/>
          <p:nvPr/>
        </p:nvSpPr>
        <p:spPr>
          <a:xfrm>
            <a:off x="1180407" y="1528231"/>
            <a:ext cx="9858895" cy="7881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Disk </a:t>
            </a:r>
            <a:r>
              <a:rPr lang="en-US" sz="35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surfac</a:t>
            </a:r>
            <a:r>
              <a:rPr lang="az-Cyrl-AZ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 </a:t>
            </a:r>
            <a:r>
              <a:rPr lang="en-US" sz="35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divid</a:t>
            </a:r>
            <a:r>
              <a:rPr lang="az-Cyrl-AZ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 into </a:t>
            </a:r>
            <a:r>
              <a:rPr lang="en-US" sz="35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tracks</a:t>
            </a:r>
          </a:p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 </a:t>
            </a:r>
            <a:r>
              <a:rPr lang="en-US" sz="35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r</a:t>
            </a:r>
            <a:r>
              <a:rPr lang="az-Cyrl-AZ" sz="35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5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ad/writ</a:t>
            </a:r>
            <a:r>
              <a:rPr lang="az-Cyrl-AZ" sz="35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е </a:t>
            </a: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</a:t>
            </a:r>
            <a:r>
              <a:rPr lang="az-Cyrl-AZ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ad position</a:t>
            </a:r>
            <a:r>
              <a:rPr lang="az-Cyrl-AZ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 just </a:t>
            </a:r>
            <a:r>
              <a:rPr lang="en-US" sz="35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abov</a:t>
            </a:r>
            <a:r>
              <a:rPr lang="az-Cyrl-AZ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 </a:t>
            </a:r>
            <a:r>
              <a:rPr lang="en-US" sz="35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</a:t>
            </a:r>
            <a:r>
              <a:rPr lang="az-Cyrl-AZ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 </a:t>
            </a: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disk </a:t>
            </a:r>
            <a:r>
              <a:rPr lang="en-US" sz="35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surfac</a:t>
            </a:r>
            <a:r>
              <a:rPr lang="az-Cyrl-AZ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</a:p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Information </a:t>
            </a:r>
            <a:r>
              <a:rPr lang="en-US" sz="35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stor</a:t>
            </a:r>
            <a:r>
              <a:rPr lang="az-Cyrl-AZ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 by </a:t>
            </a:r>
            <a:r>
              <a:rPr lang="en-US" sz="3500" dirty="0" err="1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magn</a:t>
            </a:r>
            <a:r>
              <a:rPr lang="az-Cyrl-AZ" sz="35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5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tic r</a:t>
            </a:r>
            <a:r>
              <a:rPr lang="az-Cyrl-AZ" sz="35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5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cording </a:t>
            </a: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on </a:t>
            </a:r>
            <a:r>
              <a:rPr lang="en-US" sz="35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</a:t>
            </a:r>
            <a:r>
              <a:rPr lang="az-Cyrl-AZ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 </a:t>
            </a: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track und</a:t>
            </a:r>
            <a:r>
              <a:rPr lang="az-Cyrl-AZ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 </a:t>
            </a:r>
            <a:r>
              <a:rPr lang="en-US" sz="35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</a:t>
            </a:r>
            <a:r>
              <a:rPr lang="az-Cyrl-AZ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ad/writ</a:t>
            </a:r>
            <a:r>
              <a:rPr lang="az-Cyrl-AZ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 </a:t>
            </a: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</a:t>
            </a:r>
            <a:r>
              <a:rPr lang="az-Cyrl-AZ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ad</a:t>
            </a:r>
          </a:p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  <a:buFont typeface="Arial" pitchFamily="34" charset="0"/>
              <a:buChar char="•"/>
            </a:pPr>
            <a:r>
              <a:rPr lang="en-US" sz="35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Fix</a:t>
            </a:r>
            <a:r>
              <a:rPr lang="az-Cyrl-AZ" sz="35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5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d h</a:t>
            </a:r>
            <a:r>
              <a:rPr lang="az-Cyrl-AZ" sz="35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5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ad disk</a:t>
            </a:r>
          </a:p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  <a:buFont typeface="Arial" pitchFamily="34" charset="0"/>
              <a:buChar char="•"/>
            </a:pPr>
            <a:r>
              <a:rPr lang="en-US" sz="35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Moving h</a:t>
            </a:r>
            <a:r>
              <a:rPr lang="az-Cyrl-AZ" sz="35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5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ad disk</a:t>
            </a:r>
          </a:p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</a:t>
            </a:r>
            <a:r>
              <a:rPr lang="az-Cyrl-AZ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sign</a:t>
            </a:r>
            <a:r>
              <a:rPr lang="az-Cyrl-AZ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 for </a:t>
            </a:r>
            <a:r>
              <a:rPr lang="en-US" sz="35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larg</a:t>
            </a:r>
            <a:r>
              <a:rPr lang="az-Cyrl-AZ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 </a:t>
            </a: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amount of </a:t>
            </a:r>
            <a:r>
              <a:rPr lang="en-US" sz="35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storag</a:t>
            </a:r>
            <a:r>
              <a:rPr lang="az-Cyrl-AZ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</a:p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Primary d</a:t>
            </a:r>
            <a:r>
              <a:rPr lang="az-Cyrl-AZ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sign </a:t>
            </a:r>
            <a:r>
              <a:rPr lang="en-US" sz="35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consid</a:t>
            </a:r>
            <a:r>
              <a:rPr lang="az-Cyrl-AZ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ration cost, </a:t>
            </a:r>
            <a:r>
              <a:rPr lang="en-US" sz="35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siz</a:t>
            </a:r>
            <a:r>
              <a:rPr lang="az-Cyrl-AZ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е, </a:t>
            </a: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and sp</a:t>
            </a:r>
            <a:r>
              <a:rPr lang="az-Cyrl-AZ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ее</a:t>
            </a: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</a:t>
            </a:r>
          </a:p>
        </p:txBody>
      </p:sp>
      <p:pic>
        <p:nvPicPr>
          <p:cNvPr id="19458" name="Picture 2" descr="disk structure in 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26996" y="2126987"/>
            <a:ext cx="6694609" cy="6235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3"/>
          <p:cNvSpPr/>
          <p:nvPr/>
        </p:nvSpPr>
        <p:spPr>
          <a:xfrm>
            <a:off x="0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24" name="Google Shape;124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4"/>
          <p:cNvSpPr txBox="1"/>
          <p:nvPr/>
        </p:nvSpPr>
        <p:spPr>
          <a:xfrm>
            <a:off x="1440873" y="488373"/>
            <a:ext cx="1295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ctr">
              <a:buClr>
                <a:schemeClr val="dk1"/>
              </a:buClr>
              <a:buSzPts val="4500"/>
            </a:pPr>
            <a:r>
              <a:rPr lang="en-US" sz="45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Disk Structure in OS</a:t>
            </a:r>
          </a:p>
        </p:txBody>
      </p:sp>
      <p:sp>
        <p:nvSpPr>
          <p:cNvPr id="7" name="Google Shape;113;p3"/>
          <p:cNvSpPr txBox="1"/>
          <p:nvPr/>
        </p:nvSpPr>
        <p:spPr>
          <a:xfrm>
            <a:off x="1097279" y="1245598"/>
            <a:ext cx="13948758" cy="8131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Hardwar</a:t>
            </a:r>
            <a:r>
              <a:rPr lang="az-Cyrl-AZ" sz="32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е </a:t>
            </a:r>
            <a:r>
              <a:rPr lang="en-US" sz="32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for disk </a:t>
            </a:r>
            <a:r>
              <a:rPr lang="en-US" sz="3200" dirty="0" err="1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syst</a:t>
            </a:r>
            <a:r>
              <a:rPr lang="az-Cyrl-AZ" sz="32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2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m</a:t>
            </a:r>
          </a:p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</a:pP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Disk </a:t>
            </a:r>
            <a:r>
              <a:rPr lang="en-US" sz="32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driv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е, 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2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vic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 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motor, R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ad/writ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 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ad, </a:t>
            </a:r>
            <a:r>
              <a:rPr lang="en-US" sz="32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Associat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 logic</a:t>
            </a:r>
          </a:p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Disk </a:t>
            </a:r>
            <a:r>
              <a:rPr lang="en-US" sz="3200" dirty="0" err="1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controll</a:t>
            </a:r>
            <a:r>
              <a:rPr lang="az-Cyrl-AZ" sz="32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2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r</a:t>
            </a:r>
          </a:p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</a:pP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	D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2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rmin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 </a:t>
            </a:r>
            <a:r>
              <a:rPr lang="en-US" sz="32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 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logical </a:t>
            </a:r>
            <a:r>
              <a:rPr lang="en-US" sz="32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int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2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raction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with </a:t>
            </a:r>
            <a:r>
              <a:rPr lang="en-US" sz="32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 </a:t>
            </a:r>
            <a:r>
              <a:rPr lang="en-US" sz="32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comput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</a:t>
            </a:r>
          </a:p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</a:pP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Can 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2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rvic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 </a:t>
            </a:r>
            <a:r>
              <a:rPr lang="en-US" sz="32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mor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 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than on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 </a:t>
            </a:r>
            <a:r>
              <a:rPr lang="en-US" sz="32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driv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 (</a:t>
            </a:r>
            <a:r>
              <a:rPr lang="en-US" sz="32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ov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2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rlapp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 s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ее</a:t>
            </a:r>
            <a:r>
              <a:rPr lang="en-US" sz="32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ks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)</a:t>
            </a:r>
          </a:p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  <a:buFont typeface="Arial" pitchFamily="34" charset="0"/>
              <a:buChar char="•"/>
            </a:pPr>
            <a:r>
              <a:rPr lang="en-US" sz="3200" dirty="0" err="1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Cylind</a:t>
            </a:r>
            <a:r>
              <a:rPr lang="az-Cyrl-AZ" sz="32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2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r</a:t>
            </a:r>
          </a:p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</a:pP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</a:t>
            </a:r>
            <a:r>
              <a:rPr lang="en-US" sz="32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 </a:t>
            </a:r>
            <a:r>
              <a:rPr lang="en-US" sz="32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sam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 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numb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 tracks on all </a:t>
            </a:r>
            <a:r>
              <a:rPr lang="en-US" sz="32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 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disk </a:t>
            </a:r>
            <a:r>
              <a:rPr lang="en-US" sz="32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surfac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</a:t>
            </a:r>
          </a:p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</a:pP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ach track contains b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2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tw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ее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 8 to 32 s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2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ctors</a:t>
            </a:r>
            <a:endParaRPr lang="en-US" sz="3200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S</a:t>
            </a:r>
            <a:r>
              <a:rPr lang="az-Cyrl-AZ" sz="32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200" dirty="0" err="1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ctor</a:t>
            </a:r>
            <a:endParaRPr lang="en-US" sz="3200" dirty="0" smtClean="0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1" algn="just">
              <a:lnSpc>
                <a:spcPct val="150000"/>
              </a:lnSpc>
              <a:buClr>
                <a:schemeClr val="tx1"/>
              </a:buClr>
              <a:buSzPts val="3500"/>
            </a:pP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Small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2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st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unit of information that can b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 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ad from/</a:t>
            </a:r>
            <a:r>
              <a:rPr lang="en-US" sz="32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writt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 into disk</a:t>
            </a:r>
          </a:p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</a:pP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Rang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 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from 32 </a:t>
            </a:r>
            <a:r>
              <a:rPr lang="en-US" sz="32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byt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 to 4096 </a:t>
            </a:r>
            <a:r>
              <a:rPr lang="en-US" sz="32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byt</a:t>
            </a:r>
            <a:r>
              <a:rPr lang="az-Cyrl-AZ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</a:t>
            </a:r>
          </a:p>
        </p:txBody>
      </p:sp>
      <p:pic>
        <p:nvPicPr>
          <p:cNvPr id="19458" name="Picture 2" descr="disk structure in 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00363" y="1689904"/>
            <a:ext cx="4671753" cy="64905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3"/>
          <p:cNvSpPr/>
          <p:nvPr/>
        </p:nvSpPr>
        <p:spPr>
          <a:xfrm>
            <a:off x="0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24" name="Google Shape;124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4"/>
          <p:cNvSpPr txBox="1"/>
          <p:nvPr/>
        </p:nvSpPr>
        <p:spPr>
          <a:xfrm>
            <a:off x="1856509" y="538250"/>
            <a:ext cx="1295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ctr">
              <a:buClr>
                <a:schemeClr val="dk1"/>
              </a:buClr>
              <a:buSzPts val="4500"/>
            </a:pPr>
            <a:r>
              <a:rPr lang="en-US" sz="45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Disk Performance Parameters</a:t>
            </a:r>
          </a:p>
        </p:txBody>
      </p:sp>
      <p:sp>
        <p:nvSpPr>
          <p:cNvPr id="8" name="Google Shape;102;p2"/>
          <p:cNvSpPr/>
          <p:nvPr/>
        </p:nvSpPr>
        <p:spPr>
          <a:xfrm>
            <a:off x="1066799" y="1561575"/>
            <a:ext cx="15325899" cy="7155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</a:pPr>
            <a:r>
              <a:rPr lang="en-US" sz="34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Data </a:t>
            </a:r>
            <a:r>
              <a:rPr lang="en-US" sz="34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Transfer Rate</a:t>
            </a:r>
          </a:p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Data transfer rate is define as the amount of data transfer in per unit time for example 30 </a:t>
            </a: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MB/Sec.</a:t>
            </a:r>
          </a:p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</a:pPr>
            <a:r>
              <a:rPr lang="en-US" sz="34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Data </a:t>
            </a:r>
            <a:r>
              <a:rPr lang="en-US" sz="34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Transfer Time</a:t>
            </a:r>
          </a:p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Data Transfer time is the total time taken to transfer a specific amount of data from the disk. Data Transfer time depends on the data transfer rate of the disk.</a:t>
            </a:r>
          </a:p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</a:pPr>
            <a:r>
              <a:rPr lang="en-US" sz="3400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Average Access Time</a:t>
            </a:r>
          </a:p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Average access time is calculated as</a:t>
            </a:r>
          </a:p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Average Access Time = Seek Time + Rotational </a:t>
            </a:r>
            <a:r>
              <a:rPr lang="en-US" sz="34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Latecny</a:t>
            </a: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+ Data Transfer </a:t>
            </a: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Time</a:t>
            </a:r>
            <a:endParaRPr lang="en-US" sz="3400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"/>
          <p:cNvSpPr/>
          <p:nvPr/>
        </p:nvSpPr>
        <p:spPr>
          <a:xfrm>
            <a:off x="0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245" name="Google Shape;245;p12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2"/>
          <p:cNvSpPr txBox="1"/>
          <p:nvPr/>
        </p:nvSpPr>
        <p:spPr>
          <a:xfrm>
            <a:off x="3716084" y="2533481"/>
            <a:ext cx="10498680" cy="39504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sz="60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sz="60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</a:pPr>
            <a:r>
              <a:rPr lang="en-US" sz="8000" b="1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Thank </a:t>
            </a:r>
            <a:r>
              <a:rPr lang="en-US" sz="80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You</a:t>
            </a:r>
            <a:endParaRPr sz="80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324</Words>
  <Application>Microsoft Office PowerPoint</Application>
  <PresentationFormat>Custom</PresentationFormat>
  <Paragraphs>59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Bsc_GCD</cp:lastModifiedBy>
  <cp:revision>38</cp:revision>
  <dcterms:created xsi:type="dcterms:W3CDTF">2006-08-16T00:00:00Z</dcterms:created>
  <dcterms:modified xsi:type="dcterms:W3CDTF">2023-03-29T05:56:56Z</dcterms:modified>
</cp:coreProperties>
</file>